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aleway"/>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bold.fntdata"/><Relationship Id="rId14" Type="http://schemas.openxmlformats.org/officeDocument/2006/relationships/font" Target="fonts/Raleway-regular.fntdata"/><Relationship Id="rId17" Type="http://schemas.openxmlformats.org/officeDocument/2006/relationships/font" Target="fonts/Raleway-boldItalic.fntdata"/><Relationship Id="rId16" Type="http://schemas.openxmlformats.org/officeDocument/2006/relationships/font" Target="fonts/Raleway-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jp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365904edbc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365904edbc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365904edbc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365904edbc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365904edbc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365904edbc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slide" Target="/ppt/slid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63126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How to predict the price of a house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0" name="Shape 180"/>
        <p:cNvGrpSpPr/>
        <p:nvPr/>
      </p:nvGrpSpPr>
      <p:grpSpPr>
        <a:xfrm>
          <a:off x="0" y="0"/>
          <a:ext cx="0" cy="0"/>
          <a:chOff x="0" y="0"/>
          <a:chExt cx="0" cy="0"/>
        </a:xfrm>
      </p:grpSpPr>
      <p:sp>
        <p:nvSpPr>
          <p:cNvPr id="181" name="Google Shape;181;p19"/>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Index</a:t>
            </a:r>
            <a:endParaRPr/>
          </a:p>
        </p:txBody>
      </p:sp>
      <p:sp>
        <p:nvSpPr>
          <p:cNvPr id="182" name="Google Shape;182;p19"/>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3">
                  <a:extLst>
                    <a:ext uri="{A12FA001-AC4F-418D-AE19-62706E023703}">
                      <ahyp:hlinkClr val="tx"/>
                    </a:ext>
                  </a:extLst>
                </a:hlinkClick>
              </a:rPr>
              <a:t>Overview</a:t>
            </a:r>
            <a:endParaRPr sz="1300">
              <a:solidFill>
                <a:srgbClr val="FFFFFF"/>
              </a:solidFill>
              <a:latin typeface="Raleway"/>
              <a:ea typeface="Raleway"/>
              <a:cs typeface="Raleway"/>
              <a:sym typeface="Raleway"/>
            </a:endParaRPr>
          </a:p>
        </p:txBody>
      </p:sp>
      <p:sp>
        <p:nvSpPr>
          <p:cNvPr id="183" name="Google Shape;183;p19"/>
          <p:cNvSpPr txBox="1"/>
          <p:nvPr/>
        </p:nvSpPr>
        <p:spPr>
          <a:xfrm>
            <a:off x="1308150" y="3192688"/>
            <a:ext cx="5507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Data Exploratory conclusions</a:t>
            </a:r>
            <a:endParaRPr sz="1300">
              <a:solidFill>
                <a:srgbClr val="FFFFFF"/>
              </a:solidFill>
              <a:latin typeface="Raleway"/>
              <a:ea typeface="Raleway"/>
              <a:cs typeface="Raleway"/>
              <a:sym typeface="Raleway"/>
            </a:endParaRPr>
          </a:p>
        </p:txBody>
      </p:sp>
      <p:sp>
        <p:nvSpPr>
          <p:cNvPr id="184" name="Google Shape;184;p19"/>
          <p:cNvSpPr txBox="1"/>
          <p:nvPr/>
        </p:nvSpPr>
        <p:spPr>
          <a:xfrm>
            <a:off x="1308150" y="2704925"/>
            <a:ext cx="52620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Raleway"/>
                <a:ea typeface="Raleway"/>
                <a:cs typeface="Raleway"/>
                <a:sym typeface="Raleway"/>
              </a:rPr>
              <a:t>House characteristics: the correlation with price and market trends</a:t>
            </a:r>
            <a:endParaRPr sz="1300">
              <a:solidFill>
                <a:srgbClr val="FFFFFF"/>
              </a:solidFill>
              <a:latin typeface="Raleway"/>
              <a:ea typeface="Raleway"/>
              <a:cs typeface="Raleway"/>
              <a:sym typeface="Raleway"/>
            </a:endParaRPr>
          </a:p>
        </p:txBody>
      </p:sp>
      <p:sp>
        <p:nvSpPr>
          <p:cNvPr id="185" name="Google Shape;185;p19"/>
          <p:cNvSpPr txBox="1"/>
          <p:nvPr/>
        </p:nvSpPr>
        <p:spPr>
          <a:xfrm>
            <a:off x="1308153" y="3680475"/>
            <a:ext cx="5643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Raleway"/>
                <a:ea typeface="Raleway"/>
                <a:cs typeface="Raleway"/>
                <a:sym typeface="Raleway"/>
              </a:rPr>
              <a:t>Best model to predict</a:t>
            </a:r>
            <a:endParaRPr sz="13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191" name="Google Shape;191;p20"/>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A real </a:t>
            </a:r>
            <a:r>
              <a:rPr lang="en-GB" sz="1100"/>
              <a:t>estate</a:t>
            </a:r>
            <a:r>
              <a:rPr lang="en-GB" sz="1100"/>
              <a:t> and construction company in King County in Washington State (USA)  wants to know at what price they should sell houses in that area. Also, they want to know where build houses and what characteristics this houses should have in order to see </a:t>
            </a:r>
            <a:r>
              <a:rPr lang="en-GB" sz="1100"/>
              <a:t>results</a:t>
            </a:r>
            <a:r>
              <a:rPr lang="en-GB" sz="1100"/>
              <a:t> in profit.</a:t>
            </a:r>
            <a:endParaRPr sz="1100"/>
          </a:p>
          <a:p>
            <a:pPr indent="0" lvl="0" marL="0" rtl="0" algn="l">
              <a:spcBef>
                <a:spcPts val="1600"/>
              </a:spcBef>
              <a:spcAft>
                <a:spcPts val="0"/>
              </a:spcAft>
              <a:buNone/>
            </a:pPr>
            <a:r>
              <a:rPr lang="en-GB" sz="1100"/>
              <a:t>The goal of this presentation is to understand and analyze Real Estate features and their effect on market price for this location using a data set that consists on information on 22,000 properties sold between May 2014 to May 2015.</a:t>
            </a:r>
            <a:endParaRPr sz="1100"/>
          </a:p>
          <a:p>
            <a:pPr indent="0" lvl="0" marL="0" rtl="0" algn="l">
              <a:spcBef>
                <a:spcPts val="1600"/>
              </a:spcBef>
              <a:spcAft>
                <a:spcPts val="1600"/>
              </a:spcAft>
              <a:buNone/>
            </a:pPr>
            <a:r>
              <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1"/>
          <p:cNvSpPr txBox="1"/>
          <p:nvPr>
            <p:ph type="title"/>
          </p:nvPr>
        </p:nvSpPr>
        <p:spPr>
          <a:xfrm>
            <a:off x="126400" y="5224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exploratory conclusions</a:t>
            </a:r>
            <a:endParaRPr/>
          </a:p>
        </p:txBody>
      </p:sp>
      <p:sp>
        <p:nvSpPr>
          <p:cNvPr id="197" name="Google Shape;197;p21"/>
          <p:cNvSpPr txBox="1"/>
          <p:nvPr>
            <p:ph idx="1" type="body"/>
          </p:nvPr>
        </p:nvSpPr>
        <p:spPr>
          <a:xfrm>
            <a:off x="4721575" y="1547075"/>
            <a:ext cx="4189200" cy="1838400"/>
          </a:xfrm>
          <a:prstGeom prst="rect">
            <a:avLst/>
          </a:prstGeom>
        </p:spPr>
        <p:txBody>
          <a:bodyPr anchorCtr="0" anchor="t" bIns="91425" lIns="91425" spcFirstLastPara="1" rIns="91425" wrap="square" tIns="91425">
            <a:noAutofit/>
          </a:bodyPr>
          <a:lstStyle/>
          <a:p>
            <a:pPr indent="-298450" lvl="0" marL="457200" marR="190500" rtl="0" algn="l">
              <a:spcBef>
                <a:spcPts val="0"/>
              </a:spcBef>
              <a:spcAft>
                <a:spcPts val="0"/>
              </a:spcAft>
              <a:buSzPts val="1100"/>
              <a:buChar char="●"/>
            </a:pPr>
            <a:r>
              <a:rPr b="1" lang="en-GB" sz="1100"/>
              <a:t>Size</a:t>
            </a:r>
            <a:r>
              <a:rPr lang="en-GB" sz="1100"/>
              <a:t> is high correlated (sqft_living, sqft_above, etc)</a:t>
            </a:r>
            <a:endParaRPr sz="1100"/>
          </a:p>
          <a:p>
            <a:pPr indent="-298450" lvl="0" marL="457200" marR="190500" rtl="0" algn="l">
              <a:spcBef>
                <a:spcPts val="0"/>
              </a:spcBef>
              <a:spcAft>
                <a:spcPts val="0"/>
              </a:spcAft>
              <a:buSzPts val="1100"/>
              <a:buChar char="●"/>
            </a:pPr>
            <a:r>
              <a:rPr b="1" lang="en-GB" sz="1100"/>
              <a:t>Grade </a:t>
            </a:r>
            <a:r>
              <a:rPr lang="en-GB" sz="1100"/>
              <a:t>are strongly correlated but not the </a:t>
            </a:r>
            <a:r>
              <a:rPr b="1" lang="en-GB" sz="1100"/>
              <a:t>condition</a:t>
            </a:r>
            <a:endParaRPr sz="1100"/>
          </a:p>
          <a:p>
            <a:pPr indent="-298450" lvl="0" marL="457200" marR="190500" rtl="0" algn="l">
              <a:spcBef>
                <a:spcPts val="0"/>
              </a:spcBef>
              <a:spcAft>
                <a:spcPts val="0"/>
              </a:spcAft>
              <a:buSzPts val="1100"/>
              <a:buChar char="●"/>
            </a:pPr>
            <a:r>
              <a:rPr lang="en-GB" sz="1100"/>
              <a:t>Because </a:t>
            </a:r>
            <a:r>
              <a:rPr b="1" lang="en-GB" sz="1100"/>
              <a:t>waterfront and condition</a:t>
            </a:r>
            <a:r>
              <a:rPr lang="en-GB" sz="1100"/>
              <a:t> are not well correlated, the </a:t>
            </a:r>
            <a:r>
              <a:rPr b="1" lang="en-GB" sz="1100"/>
              <a:t>grade </a:t>
            </a:r>
            <a:r>
              <a:rPr lang="en-GB" sz="1100"/>
              <a:t>is the reason why houses around Washington Lake are the most expensive houses.</a:t>
            </a:r>
            <a:endParaRPr sz="1100"/>
          </a:p>
          <a:p>
            <a:pPr indent="-298450" lvl="0" marL="457200" marR="190500" rtl="0" algn="l">
              <a:spcBef>
                <a:spcPts val="0"/>
              </a:spcBef>
              <a:spcAft>
                <a:spcPts val="0"/>
              </a:spcAft>
              <a:buSzPts val="1100"/>
              <a:buChar char="●"/>
            </a:pPr>
            <a:r>
              <a:rPr b="1" lang="en-GB" sz="1100"/>
              <a:t>Age of the house (yr_built) and renovations</a:t>
            </a:r>
            <a:r>
              <a:rPr lang="en-GB" sz="1100"/>
              <a:t> are not affecting the price of a house</a:t>
            </a:r>
            <a:endParaRPr sz="1100"/>
          </a:p>
          <a:p>
            <a:pPr indent="-298450" lvl="0" marL="457200" marR="190500" rtl="0" algn="l">
              <a:spcBef>
                <a:spcPts val="0"/>
              </a:spcBef>
              <a:spcAft>
                <a:spcPts val="0"/>
              </a:spcAft>
              <a:buSzPts val="1100"/>
              <a:buChar char="●"/>
            </a:pPr>
            <a:r>
              <a:rPr lang="en-GB" sz="1100"/>
              <a:t>The </a:t>
            </a:r>
            <a:r>
              <a:rPr b="1" lang="en-GB" sz="1100"/>
              <a:t>zipcode </a:t>
            </a:r>
            <a:r>
              <a:rPr lang="en-GB" sz="1100"/>
              <a:t>is not representative of location that’s why it’s not well correlated</a:t>
            </a:r>
            <a:endParaRPr sz="1100"/>
          </a:p>
        </p:txBody>
      </p:sp>
      <p:pic>
        <p:nvPicPr>
          <p:cNvPr id="198" name="Google Shape;198;p21"/>
          <p:cNvPicPr preferRelativeResize="0"/>
          <p:nvPr/>
        </p:nvPicPr>
        <p:blipFill>
          <a:blip r:embed="rId3">
            <a:alphaModFix/>
          </a:blip>
          <a:stretch>
            <a:fillRect/>
          </a:stretch>
        </p:blipFill>
        <p:spPr>
          <a:xfrm>
            <a:off x="219525" y="1159775"/>
            <a:ext cx="4352476" cy="3983724"/>
          </a:xfrm>
          <a:prstGeom prst="rect">
            <a:avLst/>
          </a:prstGeom>
          <a:noFill/>
          <a:ln>
            <a:noFill/>
          </a:ln>
        </p:spPr>
      </p:pic>
      <p:sp>
        <p:nvSpPr>
          <p:cNvPr id="199" name="Google Shape;199;p21"/>
          <p:cNvSpPr txBox="1"/>
          <p:nvPr/>
        </p:nvSpPr>
        <p:spPr>
          <a:xfrm>
            <a:off x="4992800" y="1145225"/>
            <a:ext cx="3244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Correlations with price:</a:t>
            </a:r>
            <a:endParaRPr>
              <a:latin typeface="Lato"/>
              <a:ea typeface="Lato"/>
              <a:cs typeface="Lato"/>
              <a:sym typeface="Lato"/>
            </a:endParaRPr>
          </a:p>
        </p:txBody>
      </p:sp>
      <p:sp>
        <p:nvSpPr>
          <p:cNvPr id="200" name="Google Shape;200;p21"/>
          <p:cNvSpPr txBox="1"/>
          <p:nvPr/>
        </p:nvSpPr>
        <p:spPr>
          <a:xfrm>
            <a:off x="4992800" y="3385450"/>
            <a:ext cx="3244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Market trends:</a:t>
            </a:r>
            <a:endParaRPr>
              <a:latin typeface="Lato"/>
              <a:ea typeface="Lato"/>
              <a:cs typeface="Lato"/>
              <a:sym typeface="Lato"/>
            </a:endParaRPr>
          </a:p>
        </p:txBody>
      </p:sp>
      <p:sp>
        <p:nvSpPr>
          <p:cNvPr id="201" name="Google Shape;201;p21"/>
          <p:cNvSpPr txBox="1"/>
          <p:nvPr>
            <p:ph idx="1" type="body"/>
          </p:nvPr>
        </p:nvSpPr>
        <p:spPr>
          <a:xfrm>
            <a:off x="4721575" y="3696900"/>
            <a:ext cx="4189200" cy="1040700"/>
          </a:xfrm>
          <a:prstGeom prst="rect">
            <a:avLst/>
          </a:prstGeom>
        </p:spPr>
        <p:txBody>
          <a:bodyPr anchorCtr="0" anchor="t" bIns="91425" lIns="91425" spcFirstLastPara="1" rIns="91425" wrap="square" tIns="91425">
            <a:noAutofit/>
          </a:bodyPr>
          <a:lstStyle/>
          <a:p>
            <a:pPr indent="-298450" lvl="0" marL="457200" marR="190500" rtl="0" algn="l">
              <a:spcBef>
                <a:spcPts val="0"/>
              </a:spcBef>
              <a:spcAft>
                <a:spcPts val="0"/>
              </a:spcAft>
              <a:buSzPts val="1100"/>
              <a:buChar char="●"/>
            </a:pPr>
            <a:r>
              <a:rPr lang="en-GB" sz="1100"/>
              <a:t>3 and 4 bedrooms</a:t>
            </a:r>
            <a:endParaRPr sz="1100"/>
          </a:p>
          <a:p>
            <a:pPr indent="-298450" lvl="0" marL="457200" marR="190500" rtl="0" algn="l">
              <a:spcBef>
                <a:spcPts val="0"/>
              </a:spcBef>
              <a:spcAft>
                <a:spcPts val="0"/>
              </a:spcAft>
              <a:buSzPts val="1100"/>
              <a:buChar char="●"/>
            </a:pPr>
            <a:r>
              <a:rPr lang="en-GB" sz="1100"/>
              <a:t> 1 to 2.5 bathrooms</a:t>
            </a:r>
            <a:endParaRPr sz="1100"/>
          </a:p>
          <a:p>
            <a:pPr indent="-298450" lvl="0" marL="457200" marR="190500" rtl="0" algn="l">
              <a:spcBef>
                <a:spcPts val="0"/>
              </a:spcBef>
              <a:spcAft>
                <a:spcPts val="0"/>
              </a:spcAft>
              <a:buSzPts val="1100"/>
              <a:buChar char="●"/>
            </a:pPr>
            <a:r>
              <a:rPr lang="en-GB" sz="1100"/>
              <a:t>Condition 3 (range 2-5) and grade 7</a:t>
            </a:r>
            <a:endParaRPr sz="1100"/>
          </a:p>
          <a:p>
            <a:pPr indent="-298450" lvl="0" marL="457200" marR="190500" rtl="0" algn="l">
              <a:spcBef>
                <a:spcPts val="0"/>
              </a:spcBef>
              <a:spcAft>
                <a:spcPts val="0"/>
              </a:spcAft>
              <a:buSzPts val="1100"/>
              <a:buChar char="●"/>
            </a:pPr>
            <a:r>
              <a:rPr lang="en-GB" sz="1100"/>
              <a:t>Mostly located around washington lake and Seattle</a:t>
            </a:r>
            <a:endParaRPr sz="1100"/>
          </a:p>
          <a:p>
            <a:pPr indent="-298450" lvl="0" marL="457200" marR="190500" rtl="0" algn="l">
              <a:spcBef>
                <a:spcPts val="0"/>
              </a:spcBef>
              <a:spcAft>
                <a:spcPts val="0"/>
              </a:spcAft>
              <a:buSzPts val="1100"/>
              <a:buChar char="●"/>
            </a:pPr>
            <a:r>
              <a:rPr lang="en-GB" sz="1100"/>
              <a:t>The majority of the houses are not renovated</a:t>
            </a:r>
            <a:r>
              <a:rPr b="1" lang="en-GB" sz="1100"/>
              <a:t>. </a:t>
            </a:r>
            <a:r>
              <a:rPr lang="en-GB" sz="1100"/>
              <a:t>For renovated, the range of 40-60 years until renovation have the highest frequency</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Best model to predict the price of a house</a:t>
            </a:r>
            <a:endParaRPr/>
          </a:p>
        </p:txBody>
      </p:sp>
      <p:sp>
        <p:nvSpPr>
          <p:cNvPr id="207" name="Google Shape;207;p22"/>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Considerations: based on previous slides, I decided to dummify “zipcode” and also, I will drop the column “yr_renovation”</a:t>
            </a:r>
            <a:endParaRPr sz="1100"/>
          </a:p>
          <a:p>
            <a:pPr indent="0" lvl="0" marL="0" rtl="0" algn="l">
              <a:spcBef>
                <a:spcPts val="1600"/>
              </a:spcBef>
              <a:spcAft>
                <a:spcPts val="1600"/>
              </a:spcAft>
              <a:buNone/>
            </a:pPr>
            <a:r>
              <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Benchmark and Standard scaling</a:t>
            </a:r>
            <a:endParaRPr sz="1000"/>
          </a:p>
        </p:txBody>
      </p:sp>
      <p:sp>
        <p:nvSpPr>
          <p:cNvPr id="213" name="Google Shape;213;p23"/>
          <p:cNvSpPr txBox="1"/>
          <p:nvPr/>
        </p:nvSpPr>
        <p:spPr>
          <a:xfrm>
            <a:off x="862816" y="2418212"/>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214" name="Google Shape;214;p23"/>
          <p:cNvGrpSpPr/>
          <p:nvPr/>
        </p:nvGrpSpPr>
        <p:grpSpPr>
          <a:xfrm flipH="1" rot="10800000">
            <a:off x="1014617" y="3358696"/>
            <a:ext cx="2501700" cy="1353953"/>
            <a:chOff x="830400" y="3274596"/>
            <a:chExt cx="2501700" cy="1353953"/>
          </a:xfrm>
        </p:grpSpPr>
        <p:sp>
          <p:nvSpPr>
            <p:cNvPr id="215" name="Google Shape;215;p23"/>
            <p:cNvSpPr/>
            <p:nvPr/>
          </p:nvSpPr>
          <p:spPr>
            <a:xfrm>
              <a:off x="830400" y="3360750"/>
              <a:ext cx="2501700" cy="126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1059092" y="3274596"/>
              <a:ext cx="219600" cy="936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23"/>
          <p:cNvGrpSpPr/>
          <p:nvPr/>
        </p:nvGrpSpPr>
        <p:grpSpPr>
          <a:xfrm flipH="1" rot="10800000">
            <a:off x="832592" y="2091171"/>
            <a:ext cx="2501700" cy="1353953"/>
            <a:chOff x="830400" y="3274596"/>
            <a:chExt cx="2501700" cy="1353953"/>
          </a:xfrm>
        </p:grpSpPr>
        <p:sp>
          <p:nvSpPr>
            <p:cNvPr id="218" name="Google Shape;218;p23"/>
            <p:cNvSpPr/>
            <p:nvPr/>
          </p:nvSpPr>
          <p:spPr>
            <a:xfrm>
              <a:off x="830400" y="3360750"/>
              <a:ext cx="2501700" cy="126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23"/>
          <p:cNvSpPr txBox="1"/>
          <p:nvPr>
            <p:ph type="title"/>
          </p:nvPr>
        </p:nvSpPr>
        <p:spPr>
          <a:xfrm>
            <a:off x="964028" y="2176242"/>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200"/>
              <a:t>LinearRegression</a:t>
            </a:r>
            <a:endParaRPr sz="1200"/>
          </a:p>
        </p:txBody>
      </p:sp>
      <p:sp>
        <p:nvSpPr>
          <p:cNvPr id="221" name="Google Shape;221;p23"/>
          <p:cNvSpPr txBox="1"/>
          <p:nvPr/>
        </p:nvSpPr>
        <p:spPr>
          <a:xfrm>
            <a:off x="1014625" y="2606450"/>
            <a:ext cx="2317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dk2"/>
                </a:solidFill>
                <a:latin typeface="Raleway"/>
                <a:ea typeface="Raleway"/>
                <a:cs typeface="Raleway"/>
                <a:sym typeface="Raleway"/>
              </a:rPr>
              <a:t>R2: 0.7964</a:t>
            </a:r>
            <a:endParaRPr sz="1000">
              <a:solidFill>
                <a:schemeClr val="dk2"/>
              </a:solidFill>
              <a:latin typeface="Raleway"/>
              <a:ea typeface="Raleway"/>
              <a:cs typeface="Raleway"/>
              <a:sym typeface="Raleway"/>
            </a:endParaRPr>
          </a:p>
          <a:p>
            <a:pPr indent="0" lvl="0" marL="0" rtl="0" algn="l">
              <a:spcBef>
                <a:spcPts val="0"/>
              </a:spcBef>
              <a:spcAft>
                <a:spcPts val="0"/>
              </a:spcAft>
              <a:buNone/>
            </a:pPr>
            <a:r>
              <a:rPr lang="en-GB" sz="1000">
                <a:solidFill>
                  <a:schemeClr val="dk2"/>
                </a:solidFill>
                <a:latin typeface="Raleway"/>
                <a:ea typeface="Raleway"/>
                <a:cs typeface="Raleway"/>
                <a:sym typeface="Raleway"/>
              </a:rPr>
              <a:t>Mean_squared_error: </a:t>
            </a:r>
            <a:r>
              <a:rPr lang="en-GB" sz="1000">
                <a:solidFill>
                  <a:schemeClr val="dk2"/>
                </a:solidFill>
                <a:latin typeface="Raleway"/>
                <a:ea typeface="Raleway"/>
                <a:cs typeface="Raleway"/>
                <a:sym typeface="Raleway"/>
              </a:rPr>
              <a:t>164301.6945</a:t>
            </a:r>
            <a:endParaRPr sz="1000">
              <a:solidFill>
                <a:schemeClr val="dk2"/>
              </a:solidFill>
              <a:latin typeface="Raleway"/>
              <a:ea typeface="Raleway"/>
              <a:cs typeface="Raleway"/>
              <a:sym typeface="Raleway"/>
            </a:endParaRPr>
          </a:p>
          <a:p>
            <a:pPr indent="0" lvl="0" marL="0" rtl="0" algn="l">
              <a:spcBef>
                <a:spcPts val="0"/>
              </a:spcBef>
              <a:spcAft>
                <a:spcPts val="0"/>
              </a:spcAft>
              <a:buNone/>
            </a:pPr>
            <a:r>
              <a:rPr lang="en-GB" sz="1000">
                <a:solidFill>
                  <a:schemeClr val="dk2"/>
                </a:solidFill>
                <a:latin typeface="Raleway"/>
                <a:ea typeface="Raleway"/>
                <a:cs typeface="Raleway"/>
                <a:sym typeface="Raleway"/>
              </a:rPr>
              <a:t>Mean_Abs_error: 26995046833.1038</a:t>
            </a:r>
            <a:endParaRPr sz="1000">
              <a:solidFill>
                <a:schemeClr val="dk2"/>
              </a:solidFill>
              <a:latin typeface="Raleway"/>
              <a:ea typeface="Raleway"/>
              <a:cs typeface="Raleway"/>
              <a:sym typeface="Raleway"/>
            </a:endParaRPr>
          </a:p>
        </p:txBody>
      </p:sp>
      <p:pic>
        <p:nvPicPr>
          <p:cNvPr id="222" name="Google Shape;222;p23"/>
          <p:cNvPicPr preferRelativeResize="0"/>
          <p:nvPr/>
        </p:nvPicPr>
        <p:blipFill>
          <a:blip r:embed="rId3">
            <a:alphaModFix/>
          </a:blip>
          <a:stretch>
            <a:fillRect/>
          </a:stretch>
        </p:blipFill>
        <p:spPr>
          <a:xfrm>
            <a:off x="3573450" y="2176250"/>
            <a:ext cx="3049950" cy="2346675"/>
          </a:xfrm>
          <a:prstGeom prst="rect">
            <a:avLst/>
          </a:prstGeom>
          <a:noFill/>
          <a:ln>
            <a:noFill/>
          </a:ln>
        </p:spPr>
      </p:pic>
      <p:sp>
        <p:nvSpPr>
          <p:cNvPr id="223" name="Google Shape;223;p23"/>
          <p:cNvSpPr txBox="1"/>
          <p:nvPr>
            <p:ph type="title"/>
          </p:nvPr>
        </p:nvSpPr>
        <p:spPr>
          <a:xfrm>
            <a:off x="964028" y="3445117"/>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200"/>
              <a:t>Standard Scaling</a:t>
            </a:r>
            <a:endParaRPr sz="1200"/>
          </a:p>
        </p:txBody>
      </p:sp>
      <p:sp>
        <p:nvSpPr>
          <p:cNvPr id="224" name="Google Shape;224;p23"/>
          <p:cNvSpPr txBox="1"/>
          <p:nvPr/>
        </p:nvSpPr>
        <p:spPr>
          <a:xfrm>
            <a:off x="1014625" y="3873825"/>
            <a:ext cx="2317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dk2"/>
                </a:solidFill>
                <a:latin typeface="Raleway"/>
                <a:ea typeface="Raleway"/>
                <a:cs typeface="Raleway"/>
                <a:sym typeface="Raleway"/>
              </a:rPr>
              <a:t>R2: 0.79408</a:t>
            </a:r>
            <a:endParaRPr sz="1000">
              <a:solidFill>
                <a:schemeClr val="dk2"/>
              </a:solidFill>
              <a:latin typeface="Raleway"/>
              <a:ea typeface="Raleway"/>
              <a:cs typeface="Raleway"/>
              <a:sym typeface="Raleway"/>
            </a:endParaRPr>
          </a:p>
          <a:p>
            <a:pPr indent="0" lvl="0" marL="0" rtl="0" algn="l">
              <a:spcBef>
                <a:spcPts val="0"/>
              </a:spcBef>
              <a:spcAft>
                <a:spcPts val="0"/>
              </a:spcAft>
              <a:buNone/>
            </a:pPr>
            <a:r>
              <a:rPr lang="en-GB" sz="1000">
                <a:solidFill>
                  <a:schemeClr val="dk2"/>
                </a:solidFill>
                <a:latin typeface="Raleway"/>
                <a:ea typeface="Raleway"/>
                <a:cs typeface="Raleway"/>
                <a:sym typeface="Raleway"/>
              </a:rPr>
              <a:t>Mean_squared_error: 163748.3463</a:t>
            </a:r>
            <a:endParaRPr sz="1000">
              <a:solidFill>
                <a:schemeClr val="dk2"/>
              </a:solidFill>
              <a:latin typeface="Raleway"/>
              <a:ea typeface="Raleway"/>
              <a:cs typeface="Raleway"/>
              <a:sym typeface="Raleway"/>
            </a:endParaRPr>
          </a:p>
          <a:p>
            <a:pPr indent="0" lvl="0" marL="0" rtl="0" algn="l">
              <a:spcBef>
                <a:spcPts val="0"/>
              </a:spcBef>
              <a:spcAft>
                <a:spcPts val="0"/>
              </a:spcAft>
              <a:buNone/>
            </a:pPr>
            <a:r>
              <a:rPr lang="en-GB" sz="1000">
                <a:solidFill>
                  <a:schemeClr val="dk2"/>
                </a:solidFill>
                <a:latin typeface="Raleway"/>
                <a:ea typeface="Raleway"/>
                <a:cs typeface="Raleway"/>
                <a:sym typeface="Raleway"/>
              </a:rPr>
              <a:t>Mean_Abs_Error: 26813520929.8285</a:t>
            </a:r>
            <a:endParaRPr sz="1000">
              <a:solidFill>
                <a:schemeClr val="dk2"/>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4"/>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KNN and Decision Tree</a:t>
            </a:r>
            <a:endParaRPr sz="1000"/>
          </a:p>
        </p:txBody>
      </p:sp>
      <p:sp>
        <p:nvSpPr>
          <p:cNvPr id="230" name="Google Shape;230;p24"/>
          <p:cNvSpPr txBox="1"/>
          <p:nvPr/>
        </p:nvSpPr>
        <p:spPr>
          <a:xfrm>
            <a:off x="862816" y="2418212"/>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 </a:t>
            </a:r>
            <a:endParaRPr b="1" sz="3000">
              <a:solidFill>
                <a:srgbClr val="FFFFFF"/>
              </a:solidFill>
              <a:latin typeface="Raleway"/>
              <a:ea typeface="Raleway"/>
              <a:cs typeface="Raleway"/>
              <a:sym typeface="Raleway"/>
            </a:endParaRPr>
          </a:p>
        </p:txBody>
      </p:sp>
      <p:grpSp>
        <p:nvGrpSpPr>
          <p:cNvPr id="231" name="Google Shape;231;p24"/>
          <p:cNvGrpSpPr/>
          <p:nvPr/>
        </p:nvGrpSpPr>
        <p:grpSpPr>
          <a:xfrm flipH="1" rot="10800000">
            <a:off x="5414750" y="2091349"/>
            <a:ext cx="2501700" cy="1143549"/>
            <a:chOff x="830400" y="3274596"/>
            <a:chExt cx="2501700" cy="1353953"/>
          </a:xfrm>
        </p:grpSpPr>
        <p:sp>
          <p:nvSpPr>
            <p:cNvPr id="232" name="Google Shape;232;p24"/>
            <p:cNvSpPr/>
            <p:nvPr/>
          </p:nvSpPr>
          <p:spPr>
            <a:xfrm>
              <a:off x="830400" y="3360750"/>
              <a:ext cx="2501700" cy="126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a:off x="1059092" y="3274596"/>
              <a:ext cx="219600" cy="936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 name="Google Shape;234;p24"/>
          <p:cNvSpPr txBox="1"/>
          <p:nvPr>
            <p:ph type="title"/>
          </p:nvPr>
        </p:nvSpPr>
        <p:spPr>
          <a:xfrm>
            <a:off x="5546178" y="1987992"/>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200"/>
              <a:t>Decision Tree</a:t>
            </a:r>
            <a:endParaRPr sz="1200"/>
          </a:p>
        </p:txBody>
      </p:sp>
      <p:sp>
        <p:nvSpPr>
          <p:cNvPr id="235" name="Google Shape;235;p24"/>
          <p:cNvSpPr txBox="1"/>
          <p:nvPr>
            <p:ph idx="4294967295" type="body"/>
          </p:nvPr>
        </p:nvSpPr>
        <p:spPr>
          <a:xfrm>
            <a:off x="5546175" y="2460713"/>
            <a:ext cx="2740800" cy="595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solidFill>
                  <a:schemeClr val="dk2"/>
                </a:solidFill>
                <a:latin typeface="Raleway"/>
                <a:ea typeface="Raleway"/>
                <a:cs typeface="Raleway"/>
                <a:sym typeface="Raleway"/>
              </a:rPr>
              <a:t>R2</a:t>
            </a:r>
            <a:r>
              <a:rPr lang="en-GB" sz="1000">
                <a:solidFill>
                  <a:schemeClr val="dk2"/>
                </a:solidFill>
                <a:latin typeface="Raleway"/>
                <a:ea typeface="Raleway"/>
                <a:cs typeface="Raleway"/>
                <a:sym typeface="Raleway"/>
              </a:rPr>
              <a:t>: 0.7885</a:t>
            </a:r>
            <a:endParaRPr sz="1000">
              <a:solidFill>
                <a:schemeClr val="dk2"/>
              </a:solidFill>
              <a:latin typeface="Raleway"/>
              <a:ea typeface="Raleway"/>
              <a:cs typeface="Raleway"/>
              <a:sym typeface="Raleway"/>
            </a:endParaRPr>
          </a:p>
          <a:p>
            <a:pPr indent="0" lvl="0" marL="0" rtl="0" algn="l">
              <a:lnSpc>
                <a:spcPct val="100000"/>
              </a:lnSpc>
              <a:spcBef>
                <a:spcPts val="0"/>
              </a:spcBef>
              <a:spcAft>
                <a:spcPts val="0"/>
              </a:spcAft>
              <a:buNone/>
            </a:pPr>
            <a:r>
              <a:rPr lang="en-GB" sz="1000">
                <a:solidFill>
                  <a:schemeClr val="dk2"/>
                </a:solidFill>
                <a:latin typeface="Raleway"/>
                <a:ea typeface="Raleway"/>
                <a:cs typeface="Raleway"/>
                <a:sym typeface="Raleway"/>
              </a:rPr>
              <a:t>Mean_squared_error: 165928.4247</a:t>
            </a:r>
            <a:endParaRPr sz="1000">
              <a:solidFill>
                <a:schemeClr val="dk2"/>
              </a:solidFill>
              <a:latin typeface="Raleway"/>
              <a:ea typeface="Raleway"/>
              <a:cs typeface="Raleway"/>
              <a:sym typeface="Raleway"/>
            </a:endParaRPr>
          </a:p>
          <a:p>
            <a:pPr indent="0" lvl="0" marL="0" rtl="0" algn="l">
              <a:lnSpc>
                <a:spcPct val="100000"/>
              </a:lnSpc>
              <a:spcBef>
                <a:spcPts val="0"/>
              </a:spcBef>
              <a:spcAft>
                <a:spcPts val="0"/>
              </a:spcAft>
              <a:buNone/>
            </a:pPr>
            <a:r>
              <a:rPr lang="en-GB" sz="1000">
                <a:solidFill>
                  <a:schemeClr val="dk2"/>
                </a:solidFill>
                <a:latin typeface="Raleway"/>
                <a:ea typeface="Raleway"/>
                <a:cs typeface="Raleway"/>
                <a:sym typeface="Raleway"/>
              </a:rPr>
              <a:t>Mean_Abs_error: 27532242138.903126</a:t>
            </a:r>
            <a:endParaRPr sz="1050">
              <a:solidFill>
                <a:srgbClr val="000000"/>
              </a:solidFill>
              <a:highlight>
                <a:srgbClr val="FFFFFF"/>
              </a:highlight>
              <a:latin typeface="Arial"/>
              <a:ea typeface="Arial"/>
              <a:cs typeface="Arial"/>
              <a:sym typeface="Arial"/>
            </a:endParaRPr>
          </a:p>
          <a:p>
            <a:pPr indent="0" lvl="0" marL="0" rtl="0" algn="l">
              <a:lnSpc>
                <a:spcPct val="100000"/>
              </a:lnSpc>
              <a:spcBef>
                <a:spcPts val="0"/>
              </a:spcBef>
              <a:spcAft>
                <a:spcPts val="0"/>
              </a:spcAft>
              <a:buNone/>
            </a:pPr>
            <a:r>
              <a:t/>
            </a:r>
            <a:endParaRPr sz="1000">
              <a:solidFill>
                <a:schemeClr val="dk2"/>
              </a:solidFill>
              <a:latin typeface="Raleway"/>
              <a:ea typeface="Raleway"/>
              <a:cs typeface="Raleway"/>
              <a:sym typeface="Raleway"/>
            </a:endParaRPr>
          </a:p>
        </p:txBody>
      </p:sp>
      <p:grpSp>
        <p:nvGrpSpPr>
          <p:cNvPr id="236" name="Google Shape;236;p24"/>
          <p:cNvGrpSpPr/>
          <p:nvPr/>
        </p:nvGrpSpPr>
        <p:grpSpPr>
          <a:xfrm flipH="1" rot="10800000">
            <a:off x="832592" y="2091171"/>
            <a:ext cx="2501700" cy="1353953"/>
            <a:chOff x="830400" y="3274596"/>
            <a:chExt cx="2501700" cy="1353953"/>
          </a:xfrm>
        </p:grpSpPr>
        <p:sp>
          <p:nvSpPr>
            <p:cNvPr id="237" name="Google Shape;237;p24"/>
            <p:cNvSpPr/>
            <p:nvPr/>
          </p:nvSpPr>
          <p:spPr>
            <a:xfrm>
              <a:off x="830400" y="3360750"/>
              <a:ext cx="2501700" cy="126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24"/>
          <p:cNvSpPr txBox="1"/>
          <p:nvPr>
            <p:ph type="title"/>
          </p:nvPr>
        </p:nvSpPr>
        <p:spPr>
          <a:xfrm>
            <a:off x="964303" y="2039654"/>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200">
                <a:solidFill>
                  <a:schemeClr val="accent3"/>
                </a:solidFill>
              </a:rPr>
              <a:t>KNN</a:t>
            </a:r>
            <a:endParaRPr sz="1200">
              <a:solidFill>
                <a:schemeClr val="accent3"/>
              </a:solidFill>
            </a:endParaRPr>
          </a:p>
        </p:txBody>
      </p:sp>
      <p:sp>
        <p:nvSpPr>
          <p:cNvPr id="240" name="Google Shape;240;p24"/>
          <p:cNvSpPr txBox="1"/>
          <p:nvPr/>
        </p:nvSpPr>
        <p:spPr>
          <a:xfrm>
            <a:off x="1014625" y="2448625"/>
            <a:ext cx="2913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000">
                <a:solidFill>
                  <a:schemeClr val="accent3"/>
                </a:solidFill>
                <a:latin typeface="Raleway"/>
                <a:ea typeface="Raleway"/>
                <a:cs typeface="Raleway"/>
                <a:sym typeface="Raleway"/>
              </a:rPr>
              <a:t>R</a:t>
            </a:r>
            <a:r>
              <a:rPr b="1" lang="en-GB" sz="1000">
                <a:solidFill>
                  <a:schemeClr val="accent3"/>
                </a:solidFill>
                <a:latin typeface="Raleway"/>
                <a:ea typeface="Raleway"/>
                <a:cs typeface="Raleway"/>
                <a:sym typeface="Raleway"/>
              </a:rPr>
              <a:t>2: 0.8086</a:t>
            </a:r>
            <a:endParaRPr b="1" sz="1000">
              <a:solidFill>
                <a:schemeClr val="accent3"/>
              </a:solidFill>
              <a:latin typeface="Raleway"/>
              <a:ea typeface="Raleway"/>
              <a:cs typeface="Raleway"/>
              <a:sym typeface="Raleway"/>
            </a:endParaRPr>
          </a:p>
          <a:p>
            <a:pPr indent="0" lvl="0" marL="0" rtl="0" algn="l">
              <a:spcBef>
                <a:spcPts val="0"/>
              </a:spcBef>
              <a:spcAft>
                <a:spcPts val="0"/>
              </a:spcAft>
              <a:buNone/>
            </a:pPr>
            <a:r>
              <a:rPr b="1" lang="en-GB" sz="1000">
                <a:solidFill>
                  <a:schemeClr val="accent3"/>
                </a:solidFill>
                <a:latin typeface="Raleway"/>
                <a:ea typeface="Raleway"/>
                <a:cs typeface="Raleway"/>
                <a:sym typeface="Raleway"/>
              </a:rPr>
              <a:t>Mean_squared_error: 157835.0312</a:t>
            </a:r>
            <a:endParaRPr b="1" sz="1000">
              <a:solidFill>
                <a:schemeClr val="accent3"/>
              </a:solidFill>
              <a:latin typeface="Raleway"/>
              <a:ea typeface="Raleway"/>
              <a:cs typeface="Raleway"/>
              <a:sym typeface="Raleway"/>
            </a:endParaRPr>
          </a:p>
          <a:p>
            <a:pPr indent="0" lvl="0" marL="0" rtl="0" algn="l">
              <a:spcBef>
                <a:spcPts val="0"/>
              </a:spcBef>
              <a:spcAft>
                <a:spcPts val="0"/>
              </a:spcAft>
              <a:buNone/>
            </a:pPr>
            <a:r>
              <a:rPr b="1" lang="en-GB" sz="1000">
                <a:solidFill>
                  <a:schemeClr val="accent3"/>
                </a:solidFill>
                <a:latin typeface="Raleway"/>
                <a:ea typeface="Raleway"/>
                <a:cs typeface="Raleway"/>
                <a:sym typeface="Raleway"/>
              </a:rPr>
              <a:t>Mean_Abs_error: 24911897096.937935</a:t>
            </a:r>
            <a:endParaRPr sz="1050">
              <a:highlight>
                <a:srgbClr val="FFFFFF"/>
              </a:highlight>
            </a:endParaRPr>
          </a:p>
          <a:p>
            <a:pPr indent="0" lvl="0" marL="0" rtl="0" algn="l">
              <a:spcBef>
                <a:spcPts val="0"/>
              </a:spcBef>
              <a:spcAft>
                <a:spcPts val="0"/>
              </a:spcAft>
              <a:buNone/>
            </a:pPr>
            <a:r>
              <a:t/>
            </a:r>
            <a:endParaRPr b="1" sz="1000">
              <a:solidFill>
                <a:schemeClr val="accent3"/>
              </a:solidFill>
              <a:latin typeface="Raleway"/>
              <a:ea typeface="Raleway"/>
              <a:cs typeface="Raleway"/>
              <a:sym typeface="Raleway"/>
            </a:endParaRPr>
          </a:p>
        </p:txBody>
      </p:sp>
      <p:pic>
        <p:nvPicPr>
          <p:cNvPr id="241" name="Google Shape;241;p24"/>
          <p:cNvPicPr preferRelativeResize="0"/>
          <p:nvPr/>
        </p:nvPicPr>
        <p:blipFill>
          <a:blip r:embed="rId3">
            <a:alphaModFix/>
          </a:blip>
          <a:stretch>
            <a:fillRect/>
          </a:stretch>
        </p:blipFill>
        <p:spPr>
          <a:xfrm>
            <a:off x="964025" y="3099025"/>
            <a:ext cx="2740827" cy="2044450"/>
          </a:xfrm>
          <a:prstGeom prst="rect">
            <a:avLst/>
          </a:prstGeom>
          <a:noFill/>
          <a:ln>
            <a:noFill/>
          </a:ln>
        </p:spPr>
      </p:pic>
      <p:pic>
        <p:nvPicPr>
          <p:cNvPr id="242" name="Google Shape;242;p24"/>
          <p:cNvPicPr preferRelativeResize="0"/>
          <p:nvPr/>
        </p:nvPicPr>
        <p:blipFill>
          <a:blip r:embed="rId4">
            <a:alphaModFix/>
          </a:blip>
          <a:stretch>
            <a:fillRect/>
          </a:stretch>
        </p:blipFill>
        <p:spPr>
          <a:xfrm>
            <a:off x="5474450" y="3099025"/>
            <a:ext cx="2783275" cy="2119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6" name="Shape 246"/>
        <p:cNvGrpSpPr/>
        <p:nvPr/>
      </p:nvGrpSpPr>
      <p:grpSpPr>
        <a:xfrm>
          <a:off x="0" y="0"/>
          <a:ext cx="0" cy="0"/>
          <a:chOff x="0" y="0"/>
          <a:chExt cx="0" cy="0"/>
        </a:xfrm>
      </p:grpSpPr>
      <p:sp>
        <p:nvSpPr>
          <p:cNvPr id="247" name="Google Shape;247;p2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